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23"/>
  </p:notesMasterIdLst>
  <p:handoutMasterIdLst>
    <p:handoutMasterId r:id="rId24"/>
  </p:handout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3" r:id="rId16"/>
    <p:sldId id="271" r:id="rId17"/>
    <p:sldId id="272" r:id="rId18"/>
    <p:sldId id="274" r:id="rId19"/>
    <p:sldId id="275" r:id="rId20"/>
    <p:sldId id="277" r:id="rId21"/>
    <p:sldId id="276" r:id="rId2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l" defTabSz="914400" rtl="0" eaLnBrk="1" latinLnBrk="0" hangingPunct="1">
      <a:defRPr kern="1200">
        <a:solidFill>
          <a:schemeClr val="tx1"/>
        </a:solidFill>
        <a:latin typeface="Tahoma" charset="0"/>
        <a:ea typeface="+mn-ea"/>
        <a:cs typeface="+mn-cs"/>
      </a:defRPr>
    </a:lvl6pPr>
    <a:lvl7pPr marL="2743200" algn="l" defTabSz="914400" rtl="0" eaLnBrk="1" latinLnBrk="0" hangingPunct="1">
      <a:defRPr kern="1200">
        <a:solidFill>
          <a:schemeClr val="tx1"/>
        </a:solidFill>
        <a:latin typeface="Tahoma" charset="0"/>
        <a:ea typeface="+mn-ea"/>
        <a:cs typeface="+mn-cs"/>
      </a:defRPr>
    </a:lvl7pPr>
    <a:lvl8pPr marL="3200400" algn="l" defTabSz="914400" rtl="0" eaLnBrk="1" latinLnBrk="0" hangingPunct="1">
      <a:defRPr kern="1200">
        <a:solidFill>
          <a:schemeClr val="tx1"/>
        </a:solidFill>
        <a:latin typeface="Tahoma" charset="0"/>
        <a:ea typeface="+mn-ea"/>
        <a:cs typeface="+mn-cs"/>
      </a:defRPr>
    </a:lvl8pPr>
    <a:lvl9pPr marL="3657600" algn="l" defTabSz="914400" rtl="0" eaLnBrk="1" latinLnBrk="0" hangingPunct="1">
      <a:defRPr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2031C2D-8DBF-4623-AC3E-DE45C0837A29}" type="datetimeFigureOut">
              <a:rPr lang="en-US" smtClean="0"/>
              <a:pPr/>
              <a:t>1/21/2014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553FC14-730B-4900-9127-CA5CEB45F2C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FE1DA1-959D-4F98-A8CF-C76EBF4EBC7A}" type="datetimeFigureOut">
              <a:rPr lang="en-US" smtClean="0"/>
              <a:pPr/>
              <a:t>1/21/2014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704A15-6527-4E3A-9503-888432E698B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C040A72D-9A48-4AB0-9F78-28FC1BA26B4C}" type="slidenum">
              <a:rPr lang="en-GB"/>
              <a:pPr/>
              <a:t>17</a:t>
            </a:fld>
            <a:endParaRPr lang="en-GB"/>
          </a:p>
        </p:txBody>
      </p:sp>
      <p:sp>
        <p:nvSpPr>
          <p:cNvPr id="3072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0722" name="Rectangle 2"/>
          <p:cNvSpPr txBox="1">
            <a:spLocks noGrp="1" noChangeArrowheads="1"/>
          </p:cNvSpPr>
          <p:nvPr>
            <p:ph type="body"/>
          </p:nvPr>
        </p:nvSpPr>
        <p:spPr bwMode="auto">
          <a:xfrm>
            <a:off x="914400" y="4343400"/>
            <a:ext cx="50276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907F909D-B57B-4833-B076-597EB2D5EFD6}" type="slidenum">
              <a:rPr lang="en-GB"/>
              <a:pPr/>
              <a:t>20</a:t>
            </a:fld>
            <a:endParaRPr lang="en-GB"/>
          </a:p>
        </p:txBody>
      </p:sp>
      <p:sp>
        <p:nvSpPr>
          <p:cNvPr id="38913" name="Rectangle 1"/>
          <p:cNvSpPr txBox="1">
            <a:spLocks noGrp="1" noRot="1" noChangeAspect="1" noChangeArrowheads="1"/>
          </p:cNvSpPr>
          <p:nvPr>
            <p:ph type="sldImg"/>
          </p:nvPr>
        </p:nvSpPr>
        <p:spPr bwMode="auto">
          <a:xfrm>
            <a:off x="1143000" y="685800"/>
            <a:ext cx="4570413" cy="3429000"/>
          </a:xfrm>
          <a:prstGeom prst="rect">
            <a:avLst/>
          </a:prstGeom>
          <a:solidFill>
            <a:srgbClr val="FFFFFF"/>
          </a:solidFill>
          <a:ln>
            <a:solidFill>
              <a:srgbClr val="000000"/>
            </a:solidFill>
            <a:miter lim="800000"/>
            <a:headEnd/>
            <a:tailEnd/>
          </a:ln>
        </p:spPr>
      </p:sp>
      <p:sp>
        <p:nvSpPr>
          <p:cNvPr id="38914" name="Rectangle 2"/>
          <p:cNvSpPr txBox="1">
            <a:spLocks noGrp="1" noChangeArrowheads="1"/>
          </p:cNvSpPr>
          <p:nvPr>
            <p:ph type="body" idx="1"/>
          </p:nvPr>
        </p:nvSpPr>
        <p:spPr bwMode="auto">
          <a:xfrm>
            <a:off x="914400" y="4343400"/>
            <a:ext cx="5027613" cy="4024313"/>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E9008E-445C-4860-AC01-ED91B94DD0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9277A8-DB66-45A7-B648-FDFC5CE058F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357C4-1E38-48B7-BF61-3CF927C7D2D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2413"/>
            <a:ext cx="6092825" cy="1878012"/>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4963"/>
            <a:ext cx="4037013" cy="4524375"/>
          </a:xfrm>
        </p:spPr>
        <p:txBody>
          <a:bodyPr/>
          <a:lstStyle/>
          <a:p>
            <a:endParaRPr lang="en-US"/>
          </a:p>
        </p:txBody>
      </p:sp>
      <p:sp>
        <p:nvSpPr>
          <p:cNvPr id="4" name="Text Placeholder 3"/>
          <p:cNvSpPr>
            <a:spLocks noGrp="1"/>
          </p:cNvSpPr>
          <p:nvPr>
            <p:ph type="body" sz="half" idx="2"/>
          </p:nvPr>
        </p:nvSpPr>
        <p:spPr>
          <a:xfrm>
            <a:off x="4646613" y="1604963"/>
            <a:ext cx="4037012"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a:xfrm>
            <a:off x="685800" y="6248400"/>
            <a:ext cx="1901825" cy="454025"/>
          </a:xfrm>
        </p:spPr>
        <p:txBody>
          <a:bodyPr/>
          <a:lstStyle>
            <a:lvl1pPr>
              <a:defRPr/>
            </a:lvl1pPr>
          </a:lstStyle>
          <a:p>
            <a:r>
              <a:rPr lang="en-GB"/>
              <a:t>02/16/08</a:t>
            </a:r>
          </a:p>
        </p:txBody>
      </p:sp>
      <p:sp>
        <p:nvSpPr>
          <p:cNvPr id="6" name="Footer Placeholder 5"/>
          <p:cNvSpPr>
            <a:spLocks noGrp="1"/>
          </p:cNvSpPr>
          <p:nvPr>
            <p:ph type="ftr" idx="11"/>
          </p:nvPr>
        </p:nvSpPr>
        <p:spPr>
          <a:xfrm>
            <a:off x="3124200" y="6248400"/>
            <a:ext cx="2892425" cy="454025"/>
          </a:xfrm>
        </p:spPr>
        <p:txBody>
          <a:bodyPr/>
          <a:lstStyle>
            <a:lvl1pPr>
              <a:defRPr/>
            </a:lvl1pPr>
          </a:lstStyle>
          <a:p>
            <a:endParaRPr lang="en-GB"/>
          </a:p>
        </p:txBody>
      </p:sp>
      <p:sp>
        <p:nvSpPr>
          <p:cNvPr id="7" name="Slide Number Placeholder 6"/>
          <p:cNvSpPr>
            <a:spLocks noGrp="1"/>
          </p:cNvSpPr>
          <p:nvPr>
            <p:ph type="sldNum" idx="12"/>
          </p:nvPr>
        </p:nvSpPr>
        <p:spPr>
          <a:xfrm>
            <a:off x="6553200" y="6248400"/>
            <a:ext cx="1901825" cy="454025"/>
          </a:xfrm>
        </p:spPr>
        <p:txBody>
          <a:bodyPr/>
          <a:lstStyle>
            <a:lvl1pPr>
              <a:defRPr/>
            </a:lvl1pPr>
          </a:lstStyle>
          <a:p>
            <a:fld id="{5CB23B63-F5E2-49D8-8249-FBA872ED1EC1}"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2413"/>
            <a:ext cx="6092825" cy="1878012"/>
          </a:xfrm>
        </p:spPr>
        <p:txBody>
          <a:bodyPr/>
          <a:lstStyle/>
          <a:p>
            <a:r>
              <a:rPr lang="en-US" smtClean="0"/>
              <a:t>Click to edit Master title style</a:t>
            </a:r>
            <a:endParaRPr lang="en-US"/>
          </a:p>
        </p:txBody>
      </p:sp>
      <p:sp>
        <p:nvSpPr>
          <p:cNvPr id="3" name="Date Placeholder 2"/>
          <p:cNvSpPr>
            <a:spLocks noGrp="1"/>
          </p:cNvSpPr>
          <p:nvPr>
            <p:ph type="dt" idx="10"/>
          </p:nvPr>
        </p:nvSpPr>
        <p:spPr>
          <a:xfrm>
            <a:off x="685800" y="6248400"/>
            <a:ext cx="1901825" cy="454025"/>
          </a:xfrm>
        </p:spPr>
        <p:txBody>
          <a:bodyPr/>
          <a:lstStyle>
            <a:lvl1pPr>
              <a:defRPr/>
            </a:lvl1pPr>
          </a:lstStyle>
          <a:p>
            <a:r>
              <a:rPr lang="en-GB"/>
              <a:t>02/16/08</a:t>
            </a:r>
          </a:p>
        </p:txBody>
      </p:sp>
      <p:sp>
        <p:nvSpPr>
          <p:cNvPr id="4" name="Footer Placeholder 3"/>
          <p:cNvSpPr>
            <a:spLocks noGrp="1"/>
          </p:cNvSpPr>
          <p:nvPr>
            <p:ph type="ftr" idx="11"/>
          </p:nvPr>
        </p:nvSpPr>
        <p:spPr>
          <a:xfrm>
            <a:off x="3124200" y="6248400"/>
            <a:ext cx="2892425" cy="454025"/>
          </a:xfrm>
        </p:spPr>
        <p:txBody>
          <a:bodyPr/>
          <a:lstStyle>
            <a:lvl1pPr>
              <a:defRPr/>
            </a:lvl1pPr>
          </a:lstStyle>
          <a:p>
            <a:endParaRPr lang="en-GB"/>
          </a:p>
        </p:txBody>
      </p:sp>
      <p:sp>
        <p:nvSpPr>
          <p:cNvPr id="5" name="Slide Number Placeholder 4"/>
          <p:cNvSpPr>
            <a:spLocks noGrp="1"/>
          </p:cNvSpPr>
          <p:nvPr>
            <p:ph type="sldNum" idx="12"/>
          </p:nvPr>
        </p:nvSpPr>
        <p:spPr>
          <a:xfrm>
            <a:off x="6553200" y="6248400"/>
            <a:ext cx="1901825" cy="454025"/>
          </a:xfrm>
        </p:spPr>
        <p:txBody>
          <a:bodyPr/>
          <a:lstStyle>
            <a:lvl1pPr>
              <a:defRPr/>
            </a:lvl1pPr>
          </a:lstStyle>
          <a:p>
            <a:fld id="{2FE53355-2006-4B72-99C8-159450AEF17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9431A4-65D0-4701-9826-DB17800685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5707AA-7057-4249-81F1-F2222173A6C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54ED92-7B92-4D2E-9040-027BC7D0C18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FFE9EB-96BA-4F3A-8FE6-CBFAD372BA6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472C43-2E01-49F9-8551-41BEA6D087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B14946-26D8-422C-A757-F1364A4D32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F70544-E38B-4FDD-888D-165967C11B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80391-E14F-4FCF-8FE6-0DE9CD595FB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20BA60-3E4C-4048-B1F2-6E9EDBC943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hyperlink" Target="http://www.pbs.org/pov/twelvedisciples/video_classroom2.php" TargetMode="External"/><Relationship Id="rId2" Type="http://schemas.openxmlformats.org/officeDocument/2006/relationships/hyperlink" Target="http://www.pbs.org/pov/twelvedisciples/video_classroom1.ph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Cry, the Beloved Country</a:t>
            </a:r>
          </a:p>
        </p:txBody>
      </p:sp>
      <p:sp>
        <p:nvSpPr>
          <p:cNvPr id="2051" name="Rectangle 3"/>
          <p:cNvSpPr>
            <a:spLocks noGrp="1" noChangeArrowheads="1"/>
          </p:cNvSpPr>
          <p:nvPr>
            <p:ph type="subTitle" idx="1"/>
          </p:nvPr>
        </p:nvSpPr>
        <p:spPr/>
        <p:txBody>
          <a:bodyPr/>
          <a:lstStyle/>
          <a:p>
            <a:r>
              <a:rPr lang="en-US"/>
              <a:t>Alan Paton</a:t>
            </a:r>
          </a:p>
          <a:p>
            <a:r>
              <a:rPr lang="en-US"/>
              <a:t>1903-1988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SA History, Continued</a:t>
            </a:r>
          </a:p>
        </p:txBody>
      </p:sp>
      <p:sp>
        <p:nvSpPr>
          <p:cNvPr id="19459" name="Rectangle 3"/>
          <p:cNvSpPr>
            <a:spLocks noGrp="1" noChangeArrowheads="1"/>
          </p:cNvSpPr>
          <p:nvPr>
            <p:ph idx="1"/>
          </p:nvPr>
        </p:nvSpPr>
        <p:spPr/>
        <p:txBody>
          <a:bodyPr/>
          <a:lstStyle/>
          <a:p>
            <a:r>
              <a:rPr lang="en-US" dirty="0"/>
              <a:t>In 1820, British immigrants settled on the eastern coast of South Africa, in an attempt to </a:t>
            </a:r>
            <a:r>
              <a:rPr lang="en-US" dirty="0" smtClean="0"/>
              <a:t>_______________________ ________________________________.</a:t>
            </a:r>
            <a:endParaRPr lang="en-US" dirty="0"/>
          </a:p>
          <a:p>
            <a:r>
              <a:rPr lang="en-US" dirty="0"/>
              <a:t>British missionaries, </a:t>
            </a:r>
            <a:r>
              <a:rPr lang="en-US" dirty="0" smtClean="0"/>
              <a:t>______________, </a:t>
            </a:r>
            <a:r>
              <a:rPr lang="en-US" dirty="0"/>
              <a:t>arrived in the early 1800s and caused further division between the British and slave-owning Dutch.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And More Boer History </a:t>
            </a:r>
          </a:p>
        </p:txBody>
      </p:sp>
      <p:sp>
        <p:nvSpPr>
          <p:cNvPr id="20483" name="Rectangle 3"/>
          <p:cNvSpPr>
            <a:spLocks noGrp="1" noChangeArrowheads="1"/>
          </p:cNvSpPr>
          <p:nvPr>
            <p:ph idx="1"/>
          </p:nvPr>
        </p:nvSpPr>
        <p:spPr/>
        <p:txBody>
          <a:bodyPr/>
          <a:lstStyle/>
          <a:p>
            <a:r>
              <a:rPr lang="en-US" dirty="0"/>
              <a:t>After Britain </a:t>
            </a:r>
            <a:r>
              <a:rPr lang="en-US" dirty="0" smtClean="0"/>
              <a:t>_______________, </a:t>
            </a:r>
            <a:r>
              <a:rPr lang="en-US" dirty="0"/>
              <a:t>the Boers began a moving north and east of </a:t>
            </a:r>
            <a:r>
              <a:rPr lang="en-US" dirty="0" err="1"/>
              <a:t>Capetown</a:t>
            </a:r>
            <a:r>
              <a:rPr lang="en-US" dirty="0"/>
              <a:t> and formed two republics—the Orange Free State and the Transvaal or ZAR. </a:t>
            </a:r>
          </a:p>
          <a:p>
            <a:r>
              <a:rPr lang="en-US" dirty="0"/>
              <a:t>This division led to </a:t>
            </a:r>
            <a:r>
              <a:rPr lang="en-US" dirty="0" smtClean="0"/>
              <a:t>______________in </a:t>
            </a:r>
            <a:r>
              <a:rPr lang="en-US" dirty="0"/>
              <a:t>the from the late 1880s-early 1900s, in which </a:t>
            </a:r>
            <a:r>
              <a:rPr lang="en-US" dirty="0" smtClean="0"/>
              <a:t>_________ emerges </a:t>
            </a:r>
            <a:r>
              <a:rPr lang="en-US" dirty="0"/>
              <a:t>as the victor.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 Apartheid</a:t>
            </a:r>
            <a:r>
              <a:rPr lang="en-US" dirty="0" smtClean="0"/>
              <a:t>—”____________”</a:t>
            </a:r>
            <a:endParaRPr lang="en-US" dirty="0"/>
          </a:p>
        </p:txBody>
      </p:sp>
      <p:sp>
        <p:nvSpPr>
          <p:cNvPr id="21507" name="Rectangle 3"/>
          <p:cNvSpPr>
            <a:spLocks noGrp="1" noChangeArrowheads="1"/>
          </p:cNvSpPr>
          <p:nvPr>
            <p:ph idx="1"/>
          </p:nvPr>
        </p:nvSpPr>
        <p:spPr/>
        <p:txBody>
          <a:bodyPr/>
          <a:lstStyle/>
          <a:p>
            <a:pPr>
              <a:lnSpc>
                <a:spcPct val="80000"/>
              </a:lnSpc>
            </a:pPr>
            <a:r>
              <a:rPr lang="en-US" sz="2800" dirty="0" smtClean="0"/>
              <a:t>1948-1990 — __________________________ ____________________________________—</a:t>
            </a:r>
            <a:r>
              <a:rPr lang="en-US" sz="2800" dirty="0"/>
              <a:t>legalized racial discrimination by:</a:t>
            </a:r>
          </a:p>
          <a:p>
            <a:pPr lvl="1">
              <a:lnSpc>
                <a:spcPct val="80000"/>
              </a:lnSpc>
            </a:pPr>
            <a:r>
              <a:rPr lang="en-US" sz="2400" dirty="0" smtClean="0"/>
              <a:t>__________________________________</a:t>
            </a:r>
            <a:endParaRPr lang="en-US" sz="2400" dirty="0"/>
          </a:p>
          <a:p>
            <a:pPr lvl="1">
              <a:lnSpc>
                <a:spcPct val="80000"/>
              </a:lnSpc>
            </a:pPr>
            <a:r>
              <a:rPr lang="en-US" sz="2400" dirty="0"/>
              <a:t>Barring blacks from holding jobs classified as “skilled labor,” or almost all well-paying jobs</a:t>
            </a:r>
          </a:p>
          <a:p>
            <a:pPr lvl="1">
              <a:lnSpc>
                <a:spcPct val="80000"/>
              </a:lnSpc>
            </a:pPr>
            <a:r>
              <a:rPr lang="en-US" sz="2400" dirty="0" smtClean="0"/>
              <a:t>_______________________________________</a:t>
            </a:r>
            <a:endParaRPr lang="en-US" sz="2400" dirty="0"/>
          </a:p>
          <a:p>
            <a:pPr lvl="1">
              <a:lnSpc>
                <a:spcPct val="80000"/>
              </a:lnSpc>
            </a:pPr>
            <a:r>
              <a:rPr lang="en-US" sz="2400" dirty="0"/>
              <a:t>Restricting the movement of blacks through </a:t>
            </a:r>
            <a:r>
              <a:rPr lang="en-US" sz="2400" dirty="0" smtClean="0"/>
              <a:t>“_____ _____” </a:t>
            </a:r>
            <a:r>
              <a:rPr lang="en-US" sz="2400" dirty="0"/>
              <a:t>which required blacks to carry passes with ID and fingerprints</a:t>
            </a:r>
          </a:p>
          <a:p>
            <a:pPr lvl="1">
              <a:lnSpc>
                <a:spcPct val="80000"/>
              </a:lnSpc>
            </a:pPr>
            <a:r>
              <a:rPr lang="en-US" sz="2400" dirty="0" smtClean="0"/>
              <a:t>_______________________________________</a:t>
            </a:r>
            <a:endParaRPr lang="en-US" sz="2400" dirty="0"/>
          </a:p>
          <a:p>
            <a:pPr lvl="1">
              <a:lnSpc>
                <a:spcPct val="80000"/>
              </a:lnSpc>
            </a:pPr>
            <a:r>
              <a:rPr lang="en-US" sz="2400" dirty="0"/>
              <a:t>Required all South Africans to register by race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Apartheid in the ‘50s and ‘60s</a:t>
            </a:r>
          </a:p>
        </p:txBody>
      </p:sp>
      <p:sp>
        <p:nvSpPr>
          <p:cNvPr id="22531" name="Rectangle 3"/>
          <p:cNvSpPr>
            <a:spLocks noGrp="1" noChangeArrowheads="1"/>
          </p:cNvSpPr>
          <p:nvPr>
            <p:ph idx="1"/>
          </p:nvPr>
        </p:nvSpPr>
        <p:spPr/>
        <p:txBody>
          <a:bodyPr/>
          <a:lstStyle/>
          <a:p>
            <a:pPr>
              <a:lnSpc>
                <a:spcPct val="80000"/>
              </a:lnSpc>
            </a:pPr>
            <a:r>
              <a:rPr lang="en-US" sz="2800" dirty="0"/>
              <a:t>1951—government established </a:t>
            </a:r>
            <a:r>
              <a:rPr lang="en-US" sz="2800" dirty="0" smtClean="0"/>
              <a:t>___________ _____________________________________ ______________________________________.  </a:t>
            </a:r>
            <a:r>
              <a:rPr lang="en-US" sz="2800" dirty="0"/>
              <a:t>This stripped native blacks of their South African citizenship.</a:t>
            </a:r>
          </a:p>
          <a:p>
            <a:pPr>
              <a:lnSpc>
                <a:spcPct val="80000"/>
              </a:lnSpc>
            </a:pPr>
            <a:r>
              <a:rPr lang="en-US" sz="2800" dirty="0"/>
              <a:t>1960s—the </a:t>
            </a:r>
            <a:r>
              <a:rPr lang="en-US" sz="2800" dirty="0" smtClean="0"/>
              <a:t>____ </a:t>
            </a:r>
            <a:r>
              <a:rPr lang="en-US" sz="2800" dirty="0"/>
              <a:t>called for sanctions against the Republic of South Africa to protest apartheid and human rights but </a:t>
            </a:r>
            <a:r>
              <a:rPr lang="en-US" sz="2800" dirty="0" smtClean="0"/>
              <a:t>________________________ ________________.</a:t>
            </a:r>
            <a:endParaRPr lang="en-US" sz="2800" dirty="0"/>
          </a:p>
          <a:p>
            <a:pPr>
              <a:lnSpc>
                <a:spcPct val="80000"/>
              </a:lnSpc>
            </a:pPr>
            <a:r>
              <a:rPr lang="en-US" sz="2800" dirty="0"/>
              <a:t>1964-</a:t>
            </a:r>
            <a:r>
              <a:rPr lang="en-US" sz="2800" dirty="0" smtClean="0"/>
              <a:t>-__________________, </a:t>
            </a:r>
            <a:r>
              <a:rPr lang="en-US" sz="2800" dirty="0"/>
              <a:t>the leader of the anti-Apartheid movement, </a:t>
            </a:r>
            <a:r>
              <a:rPr lang="en-US" sz="2800" dirty="0" smtClean="0"/>
              <a:t>________________ __________________________________.</a:t>
            </a:r>
            <a:endParaRPr lang="en-US" sz="2800" dirty="0"/>
          </a:p>
          <a:p>
            <a:pPr>
              <a:lnSpc>
                <a:spcPct val="80000"/>
              </a:lnSpc>
            </a:pP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End of Apartheid</a:t>
            </a:r>
          </a:p>
        </p:txBody>
      </p:sp>
      <p:sp>
        <p:nvSpPr>
          <p:cNvPr id="23555" name="Rectangle 3"/>
          <p:cNvSpPr>
            <a:spLocks noGrp="1" noChangeArrowheads="1"/>
          </p:cNvSpPr>
          <p:nvPr>
            <p:ph idx="1"/>
          </p:nvPr>
        </p:nvSpPr>
        <p:spPr/>
        <p:txBody>
          <a:bodyPr/>
          <a:lstStyle/>
          <a:p>
            <a:pPr>
              <a:lnSpc>
                <a:spcPct val="90000"/>
              </a:lnSpc>
            </a:pPr>
            <a:r>
              <a:rPr lang="en-US" sz="2800" dirty="0"/>
              <a:t>1976—a peaceful march by </a:t>
            </a:r>
            <a:r>
              <a:rPr lang="en-US" sz="2800" dirty="0" smtClean="0"/>
              <a:t>___________ schoolchildren  </a:t>
            </a:r>
            <a:r>
              <a:rPr lang="en-US" sz="2800" dirty="0"/>
              <a:t>turns deadly when </a:t>
            </a:r>
            <a:r>
              <a:rPr lang="en-US" sz="2800" dirty="0" smtClean="0"/>
              <a:t>_________ _________________________, </a:t>
            </a:r>
            <a:r>
              <a:rPr lang="en-US" sz="2800" dirty="0"/>
              <a:t>sparking rioting and international outrage.</a:t>
            </a:r>
          </a:p>
          <a:p>
            <a:pPr>
              <a:lnSpc>
                <a:spcPct val="90000"/>
              </a:lnSpc>
            </a:pPr>
            <a:r>
              <a:rPr lang="en-US" sz="2800" dirty="0"/>
              <a:t>1980s—international pressure mounted</a:t>
            </a:r>
          </a:p>
          <a:p>
            <a:pPr>
              <a:lnSpc>
                <a:spcPct val="90000"/>
              </a:lnSpc>
            </a:pPr>
            <a:r>
              <a:rPr lang="en-US" sz="2800" dirty="0"/>
              <a:t>1990—South Africa freed </a:t>
            </a:r>
            <a:r>
              <a:rPr lang="en-US" sz="2800" dirty="0" smtClean="0"/>
              <a:t>__________________ ______________________________</a:t>
            </a:r>
            <a:endParaRPr lang="en-US" sz="2800" dirty="0"/>
          </a:p>
          <a:p>
            <a:pPr>
              <a:lnSpc>
                <a:spcPct val="90000"/>
              </a:lnSpc>
            </a:pPr>
            <a:r>
              <a:rPr lang="en-US" sz="2800" dirty="0"/>
              <a:t>1994</a:t>
            </a:r>
            <a:r>
              <a:rPr lang="en-US" sz="2800" dirty="0" smtClean="0"/>
              <a:t>— _______________________________ _____________________, </a:t>
            </a:r>
            <a:r>
              <a:rPr lang="en-US" sz="2800" dirty="0"/>
              <a:t>electing Mandela president.  He served </a:t>
            </a:r>
            <a:r>
              <a:rPr lang="en-US" sz="2800" dirty="0" smtClean="0"/>
              <a:t>___________.  </a:t>
            </a:r>
            <a:endParaRPr lang="en-U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dirty="0" smtClean="0"/>
              <a:t>1. _____________--Stephen’s home--old 					ways</a:t>
            </a:r>
          </a:p>
          <a:p>
            <a:r>
              <a:rPr lang="en-US" dirty="0" smtClean="0"/>
              <a:t>2. ________________--new place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Johannesburg</a:t>
            </a:r>
            <a:endParaRPr lang="en-US" dirty="0"/>
          </a:p>
        </p:txBody>
      </p:sp>
      <p:sp>
        <p:nvSpPr>
          <p:cNvPr id="3" name="Content Placeholder 2"/>
          <p:cNvSpPr>
            <a:spLocks noGrp="1"/>
          </p:cNvSpPr>
          <p:nvPr>
            <p:ph idx="1"/>
          </p:nvPr>
        </p:nvSpPr>
        <p:spPr/>
        <p:txBody>
          <a:bodyPr>
            <a:normAutofit lnSpcReduction="10000"/>
          </a:bodyPr>
          <a:lstStyle/>
          <a:p>
            <a:pPr>
              <a:lnSpc>
                <a:spcPct val="96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FFFFFF"/>
                </a:solidFill>
                <a:latin typeface="Batang" pitchFamily="16" charset="0"/>
              </a:rPr>
              <a:t>In 1886, </a:t>
            </a:r>
            <a:r>
              <a:rPr lang="en-GB" dirty="0" smtClean="0">
                <a:solidFill>
                  <a:srgbClr val="FFFFFF"/>
                </a:solidFill>
                <a:latin typeface="Batang" pitchFamily="16" charset="0"/>
              </a:rPr>
              <a:t>____________ </a:t>
            </a:r>
            <a:r>
              <a:rPr lang="en-GB" dirty="0">
                <a:solidFill>
                  <a:srgbClr val="FFFFFF"/>
                </a:solidFill>
                <a:latin typeface="Batang" pitchFamily="16" charset="0"/>
              </a:rPr>
              <a:t>were discovered and gave rise to the creation of this city.</a:t>
            </a:r>
          </a:p>
          <a:p>
            <a:pPr>
              <a:lnSpc>
                <a:spcPct val="96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dirty="0">
              <a:solidFill>
                <a:srgbClr val="FFFFFF"/>
              </a:solidFill>
              <a:latin typeface="Batang" pitchFamily="16" charset="0"/>
            </a:endParaRPr>
          </a:p>
          <a:p>
            <a:pPr>
              <a:lnSpc>
                <a:spcPct val="96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FFFFFF"/>
                </a:solidFill>
                <a:latin typeface="Batang" pitchFamily="16" charset="0"/>
              </a:rPr>
              <a:t>The setting for </a:t>
            </a:r>
            <a:r>
              <a:rPr lang="en-GB" i="1" dirty="0">
                <a:solidFill>
                  <a:srgbClr val="FFFFFF"/>
                </a:solidFill>
                <a:latin typeface="Batang" pitchFamily="16" charset="0"/>
              </a:rPr>
              <a:t>Cry, The Beloved Country, </a:t>
            </a:r>
            <a:r>
              <a:rPr lang="en-GB" dirty="0">
                <a:solidFill>
                  <a:srgbClr val="FFFFFF"/>
                </a:solidFill>
                <a:latin typeface="Batang" pitchFamily="16" charset="0"/>
              </a:rPr>
              <a:t>it provides a </a:t>
            </a:r>
            <a:r>
              <a:rPr lang="en-GB" dirty="0" smtClean="0">
                <a:solidFill>
                  <a:srgbClr val="FFFFFF"/>
                </a:solidFill>
                <a:latin typeface="Batang" pitchFamily="16" charset="0"/>
              </a:rPr>
              <a:t>____________________ _______________________that </a:t>
            </a:r>
            <a:r>
              <a:rPr lang="en-GB" dirty="0">
                <a:solidFill>
                  <a:srgbClr val="FFFFFF"/>
                </a:solidFill>
                <a:latin typeface="Batang" pitchFamily="16" charset="0"/>
              </a:rPr>
              <a:t>mounted at the end of World War II due to the increasing number of people moving to Johannesburg from nearby outlying rural areas in Africa.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3" cstate="print"/>
          <a:srcRect/>
          <a:stretch>
            <a:fillRect/>
          </a:stretch>
        </p:blipFill>
        <p:spPr bwMode="auto">
          <a:xfrm>
            <a:off x="457200" y="476250"/>
            <a:ext cx="8229600" cy="5924550"/>
          </a:xfrm>
          <a:prstGeom prst="rect">
            <a:avLst/>
          </a:prstGeom>
          <a:noFill/>
          <a:ln w="9525">
            <a:noFill/>
            <a:round/>
            <a:headEnd/>
            <a:tailEnd/>
          </a:ln>
          <a:effectLst/>
        </p:spPr>
      </p:pic>
      <p:sp>
        <p:nvSpPr>
          <p:cNvPr id="9218" name="Text Box 2"/>
          <p:cNvSpPr txBox="1">
            <a:spLocks noChangeArrowheads="1"/>
          </p:cNvSpPr>
          <p:nvPr/>
        </p:nvSpPr>
        <p:spPr bwMode="auto">
          <a:xfrm>
            <a:off x="3200400" y="685800"/>
            <a:ext cx="5715000" cy="546100"/>
          </a:xfrm>
          <a:prstGeom prst="rect">
            <a:avLst/>
          </a:prstGeom>
          <a:noFill/>
          <a:ln w="9525">
            <a:noFill/>
            <a:round/>
            <a:headEnd/>
            <a:tailEnd/>
          </a:ln>
          <a:effectLst/>
        </p:spPr>
        <p:txBody>
          <a:bodyPr lIns="90000" tIns="45000" rIns="90000" bIns="45000"/>
          <a:lstStyle/>
          <a:p>
            <a:pPr>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a:solidFill>
                  <a:srgbClr val="000000"/>
                </a:solidFill>
              </a:rPr>
              <a:t>Johannesburg - 1931</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Novel Structure</a:t>
            </a:r>
            <a:endParaRPr lang="en-US" dirty="0"/>
          </a:p>
        </p:txBody>
      </p:sp>
      <p:sp>
        <p:nvSpPr>
          <p:cNvPr id="6" name="Content Placeholder 5"/>
          <p:cNvSpPr>
            <a:spLocks noGrp="1"/>
          </p:cNvSpPr>
          <p:nvPr>
            <p:ph idx="1"/>
          </p:nvPr>
        </p:nvSpPr>
        <p:spPr>
          <a:xfrm>
            <a:off x="457200" y="1600200"/>
            <a:ext cx="8458200" cy="4495800"/>
          </a:xfrm>
        </p:spPr>
        <p:txBody>
          <a:bodyPr/>
          <a:lstStyle/>
          <a:p>
            <a:r>
              <a:rPr lang="en-US" dirty="0" smtClean="0"/>
              <a:t>3 Books; Short Chapters</a:t>
            </a:r>
          </a:p>
          <a:p>
            <a:pPr lvl="1"/>
            <a:r>
              <a:rPr lang="en-US" dirty="0" smtClean="0"/>
              <a:t>______________________</a:t>
            </a:r>
          </a:p>
          <a:p>
            <a:r>
              <a:rPr lang="en-US" dirty="0" smtClean="0"/>
              <a:t>Narrative + Intercalary Chapters (_______)</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 Allusions</a:t>
            </a:r>
            <a:endParaRPr lang="en-US" dirty="0"/>
          </a:p>
        </p:txBody>
      </p:sp>
      <p:sp>
        <p:nvSpPr>
          <p:cNvPr id="3" name="Content Placeholder 2"/>
          <p:cNvSpPr>
            <a:spLocks noGrp="1"/>
          </p:cNvSpPr>
          <p:nvPr>
            <p:ph idx="1"/>
          </p:nvPr>
        </p:nvSpPr>
        <p:spPr/>
        <p:txBody>
          <a:bodyPr/>
          <a:lstStyle/>
          <a:p>
            <a:r>
              <a:rPr lang="en-US" dirty="0" smtClean="0"/>
              <a:t>1. ___________: King David’s favorite but 	rebellious son (II Samuel 18:33)</a:t>
            </a:r>
          </a:p>
          <a:p>
            <a:r>
              <a:rPr lang="en-US" dirty="0" smtClean="0"/>
              <a:t>2. ________: King Arthur, “Father” of GB</a:t>
            </a:r>
          </a:p>
          <a:p>
            <a:r>
              <a:rPr lang="en-US" dirty="0" smtClean="0"/>
              <a:t>3. ________: Adulterous mother in </a:t>
            </a:r>
            <a:r>
              <a:rPr lang="en-US" u="sng" dirty="0" smtClean="0"/>
              <a:t>Hamlet</a:t>
            </a:r>
            <a:endParaRPr lang="en-US" dirty="0" smtClean="0"/>
          </a:p>
          <a:p>
            <a:r>
              <a:rPr lang="en-US" dirty="0" smtClean="0"/>
              <a:t>4. _________ (</a:t>
            </a:r>
            <a:r>
              <a:rPr lang="en-US" dirty="0" err="1" smtClean="0"/>
              <a:t>Msimangu</a:t>
            </a:r>
            <a:r>
              <a:rPr lang="en-US" dirty="0" smtClean="0"/>
              <a:t>): “lover of God”</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Author’s Background</a:t>
            </a:r>
          </a:p>
        </p:txBody>
      </p:sp>
      <p:sp>
        <p:nvSpPr>
          <p:cNvPr id="10243" name="Rectangle 3"/>
          <p:cNvSpPr>
            <a:spLocks noGrp="1" noChangeArrowheads="1"/>
          </p:cNvSpPr>
          <p:nvPr>
            <p:ph idx="1"/>
          </p:nvPr>
        </p:nvSpPr>
        <p:spPr/>
        <p:txBody>
          <a:bodyPr/>
          <a:lstStyle/>
          <a:p>
            <a:r>
              <a:rPr lang="en-US" sz="2800" dirty="0"/>
              <a:t>Born in Pietermaritzburg in the Natal Province in eastern South Africa, a region once known as Zululand</a:t>
            </a:r>
          </a:p>
          <a:p>
            <a:r>
              <a:rPr lang="en-US" sz="2800" dirty="0"/>
              <a:t>Parents </a:t>
            </a:r>
            <a:r>
              <a:rPr lang="en-US" sz="2800" dirty="0" smtClean="0"/>
              <a:t>__________________________</a:t>
            </a:r>
            <a:endParaRPr lang="en-US" sz="2800" dirty="0"/>
          </a:p>
          <a:p>
            <a:r>
              <a:rPr lang="en-US" sz="2800" dirty="0"/>
              <a:t>Attended Natal University College, where he studied mathematics and physics</a:t>
            </a:r>
          </a:p>
          <a:p>
            <a:r>
              <a:rPr lang="en-US" sz="2800" dirty="0"/>
              <a:t>was </a:t>
            </a:r>
            <a:r>
              <a:rPr lang="en-US" sz="2800" dirty="0" smtClean="0"/>
              <a:t>principal of the </a:t>
            </a:r>
            <a:r>
              <a:rPr lang="en-US" sz="2800" dirty="0" err="1" smtClean="0"/>
              <a:t>Diepkloof</a:t>
            </a:r>
            <a:r>
              <a:rPr lang="en-US" sz="2800" dirty="0" smtClean="0"/>
              <a:t> Reformatory for black youths in Johannesburg — ____________ _______________________________________</a:t>
            </a:r>
            <a:endParaRPr lang="en-U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xfrm>
            <a:off x="457200" y="457200"/>
            <a:ext cx="8229600" cy="914400"/>
          </a:xfrm>
          <a:ln/>
        </p:spPr>
        <p:txBody>
          <a:bodyPr lIns="0" tIns="0"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600" b="1"/>
              <a:t>South Africa's Acclaim</a:t>
            </a:r>
          </a:p>
        </p:txBody>
      </p:sp>
      <p:pic>
        <p:nvPicPr>
          <p:cNvPr id="17410" name="Picture 2"/>
          <p:cNvPicPr>
            <a:picLocks noChangeAspect="1" noChangeArrowheads="1"/>
          </p:cNvPicPr>
          <p:nvPr/>
        </p:nvPicPr>
        <p:blipFill>
          <a:blip r:embed="rId3" cstate="print"/>
          <a:srcRect/>
          <a:stretch>
            <a:fillRect/>
          </a:stretch>
        </p:blipFill>
        <p:spPr bwMode="auto">
          <a:xfrm>
            <a:off x="685800" y="1371600"/>
            <a:ext cx="2743200" cy="1600200"/>
          </a:xfrm>
          <a:prstGeom prst="rect">
            <a:avLst/>
          </a:prstGeom>
          <a:noFill/>
          <a:ln w="9525">
            <a:noFill/>
            <a:round/>
            <a:headEnd/>
            <a:tailEnd/>
          </a:ln>
          <a:effectLst/>
        </p:spPr>
      </p:pic>
      <p:sp>
        <p:nvSpPr>
          <p:cNvPr id="17411" name="Text Box 3"/>
          <p:cNvSpPr txBox="1">
            <a:spLocks noChangeArrowheads="1"/>
          </p:cNvSpPr>
          <p:nvPr/>
        </p:nvSpPr>
        <p:spPr bwMode="auto">
          <a:xfrm>
            <a:off x="533400" y="5410200"/>
            <a:ext cx="2971800" cy="746125"/>
          </a:xfrm>
          <a:prstGeom prst="rect">
            <a:avLst/>
          </a:prstGeom>
          <a:noFill/>
          <a:ln w="9525">
            <a:noFill/>
            <a:round/>
            <a:headEnd/>
            <a:tailEnd/>
          </a:ln>
          <a:effectLst/>
        </p:spPr>
        <p:txBody>
          <a:bodyPr lIns="90000" tIns="45000" rIns="90000" bIns="450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t>South Africa's President Kgalema Motlanthe</a:t>
            </a:r>
            <a:r>
              <a:rPr lang="en-US"/>
              <a:t> </a:t>
            </a:r>
            <a:endParaRPr lang="en-GB"/>
          </a:p>
        </p:txBody>
      </p:sp>
      <p:sp>
        <p:nvSpPr>
          <p:cNvPr id="17413" name="Text Box 5"/>
          <p:cNvSpPr txBox="1">
            <a:spLocks noChangeArrowheads="1"/>
          </p:cNvSpPr>
          <p:nvPr/>
        </p:nvSpPr>
        <p:spPr bwMode="auto">
          <a:xfrm>
            <a:off x="4343400" y="2971800"/>
            <a:ext cx="4114800" cy="430213"/>
          </a:xfrm>
          <a:prstGeom prst="rect">
            <a:avLst/>
          </a:prstGeom>
          <a:noFill/>
          <a:ln w="9525">
            <a:noFill/>
            <a:round/>
            <a:headEnd/>
            <a:tailEnd/>
          </a:ln>
          <a:effectLst/>
        </p:spPr>
        <p:txBody>
          <a:bodyPr wrap="none" anchor="ctr"/>
          <a:lstStyle/>
          <a:p>
            <a:endParaRPr lang="en-US"/>
          </a:p>
        </p:txBody>
      </p:sp>
      <p:sp>
        <p:nvSpPr>
          <p:cNvPr id="17414" name="Text Box 6"/>
          <p:cNvSpPr txBox="1">
            <a:spLocks noChangeArrowheads="1"/>
          </p:cNvSpPr>
          <p:nvPr/>
        </p:nvSpPr>
        <p:spPr bwMode="auto">
          <a:xfrm>
            <a:off x="3429000" y="1398588"/>
            <a:ext cx="4572000" cy="3403600"/>
          </a:xfrm>
          <a:prstGeom prst="rect">
            <a:avLst/>
          </a:prstGeom>
          <a:noFill/>
          <a:ln w="9525">
            <a:noFill/>
            <a:round/>
            <a:headEnd/>
            <a:tailEnd/>
          </a:ln>
          <a:effectLst/>
        </p:spPr>
        <p:txBody>
          <a:bodyPr lIns="90000" tIns="45000" rIns="90000" bIns="45000"/>
          <a:lstStyle/>
          <a:p>
            <a:pPr algn="ctr">
              <a:lnSpc>
                <a:spcPct val="89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a:solidFill>
                  <a:srgbClr val="E6E6E6"/>
                </a:solidFill>
                <a:latin typeface="Batang" pitchFamily="16" charset="0"/>
              </a:rPr>
              <a:t>Population:  43,997,828 </a:t>
            </a:r>
          </a:p>
          <a:p>
            <a:pPr algn="ctr">
              <a:lnSpc>
                <a:spcPct val="89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3200">
              <a:solidFill>
                <a:srgbClr val="E6E6E6"/>
              </a:solidFill>
              <a:latin typeface="Batang" pitchFamily="16" charset="0"/>
            </a:endParaRPr>
          </a:p>
          <a:p>
            <a:pPr algn="ctr">
              <a:lnSpc>
                <a:spcPct val="89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a:solidFill>
                  <a:srgbClr val="E6E6E6"/>
                </a:solidFill>
                <a:latin typeface="Batang" pitchFamily="16" charset="0"/>
              </a:rPr>
              <a:t>Total Area: </a:t>
            </a:r>
          </a:p>
          <a:p>
            <a:pPr algn="ctr" hangingPunct="0">
              <a:lnSpc>
                <a:spcPct val="96000"/>
              </a:lnSpc>
              <a:spcBef>
                <a:spcPts val="888"/>
              </a:spcBef>
              <a:spcAft>
                <a:spcPts val="888"/>
              </a:spcAft>
              <a:buSzPct val="45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a:solidFill>
                  <a:srgbClr val="E6E6E6"/>
                </a:solidFill>
                <a:latin typeface="Batang" pitchFamily="16" charset="0"/>
                <a:ea typeface="Arial Unicode MS" pitchFamily="34" charset="-128"/>
                <a:cs typeface="Arial Unicode MS" pitchFamily="34" charset="-128"/>
              </a:rPr>
              <a:t>471,008 sq mi </a:t>
            </a:r>
          </a:p>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3200">
              <a:solidFill>
                <a:srgbClr val="000000"/>
              </a:solidFill>
            </a:endParaRPr>
          </a:p>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3200">
              <a:solidFill>
                <a:srgbClr val="000000"/>
              </a:solidFill>
            </a:endParaRPr>
          </a:p>
        </p:txBody>
      </p:sp>
      <p:sp>
        <p:nvSpPr>
          <p:cNvPr id="17415" name="Text Box 7"/>
          <p:cNvSpPr txBox="1">
            <a:spLocks noChangeArrowheads="1"/>
          </p:cNvSpPr>
          <p:nvPr/>
        </p:nvSpPr>
        <p:spPr bwMode="auto">
          <a:xfrm>
            <a:off x="3429000" y="3886200"/>
            <a:ext cx="5029200" cy="2286000"/>
          </a:xfrm>
          <a:prstGeom prst="rect">
            <a:avLst/>
          </a:prstGeom>
          <a:noFill/>
          <a:ln w="9525">
            <a:noFill/>
            <a:round/>
            <a:headEnd/>
            <a:tailEnd/>
          </a:ln>
          <a:effectLst/>
        </p:spPr>
        <p:txBody>
          <a:bodyPr lIns="90000" tIns="45000" rIns="90000" bIns="45000"/>
          <a:lstStyle/>
          <a:p>
            <a:pPr>
              <a:lnSpc>
                <a:spcPct val="89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b="1">
                <a:solidFill>
                  <a:srgbClr val="FFFFFF"/>
                </a:solidFill>
                <a:latin typeface="Batang" pitchFamily="16" charset="0"/>
              </a:rPr>
              <a:t>Today, eleven languages are recognized as the official language. </a:t>
            </a:r>
            <a:r>
              <a:rPr lang="en-GB" b="1">
                <a:solidFill>
                  <a:srgbClr val="FFFFFF"/>
                </a:solidFill>
              </a:rPr>
              <a:t> </a:t>
            </a:r>
          </a:p>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800" b="1">
              <a:solidFill>
                <a:srgbClr val="FFFFFF"/>
              </a:solidFill>
            </a:endParaRPr>
          </a:p>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800" b="1">
                <a:solidFill>
                  <a:srgbClr val="FFFFFF"/>
                </a:solidFill>
              </a:rPr>
              <a:t>IsiZulu 23.8%, IsiXhosa 17.6%, Afrikaans 13.3%, Sepedi 9.4%, English 8.2%, Setswana 8.2%, Sesotho 7.9%, Xitsonga 4.4%, other 7.2% (2001)</a:t>
            </a:r>
            <a:r>
              <a:rPr lang="ar-SA" sz="1800" b="1">
                <a:solidFill>
                  <a:srgbClr val="FFFFFF"/>
                </a:solidFill>
                <a:cs typeface="Arial" charset="0"/>
              </a:rPr>
              <a:t>‏</a:t>
            </a:r>
            <a:endParaRPr lang="en-GB" sz="1800" b="1">
              <a:solidFill>
                <a:srgbClr val="FFFFFF"/>
              </a:solidFill>
            </a:endParaRPr>
          </a:p>
        </p:txBody>
      </p:sp>
      <p:pic>
        <p:nvPicPr>
          <p:cNvPr id="17418" name="Picture 10" descr="Jacob Zuma addresses supporters in East London, South Africa, 10 January 2009"/>
          <p:cNvPicPr>
            <a:picLocks noChangeAspect="1" noChangeArrowheads="1"/>
          </p:cNvPicPr>
          <p:nvPr/>
        </p:nvPicPr>
        <p:blipFill>
          <a:blip r:embed="rId4" cstate="print"/>
          <a:srcRect/>
          <a:stretch>
            <a:fillRect/>
          </a:stretch>
        </p:blipFill>
        <p:spPr bwMode="auto">
          <a:xfrm>
            <a:off x="685800" y="3276600"/>
            <a:ext cx="2667000" cy="2006600"/>
          </a:xfrm>
          <a:prstGeom prst="rect">
            <a:avLst/>
          </a:prstGeom>
          <a:noFill/>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Clips</a:t>
            </a:r>
            <a:endParaRPr lang="en-US" dirty="0"/>
          </a:p>
        </p:txBody>
      </p:sp>
      <p:sp>
        <p:nvSpPr>
          <p:cNvPr id="3" name="Content Placeholder 2"/>
          <p:cNvSpPr>
            <a:spLocks noGrp="1"/>
          </p:cNvSpPr>
          <p:nvPr>
            <p:ph idx="1"/>
          </p:nvPr>
        </p:nvSpPr>
        <p:spPr/>
        <p:txBody>
          <a:bodyPr/>
          <a:lstStyle/>
          <a:p>
            <a:r>
              <a:rPr lang="en-US" dirty="0" smtClean="0">
                <a:hlinkClick r:id="rId2"/>
              </a:rPr>
              <a:t>http://www.pbs.org/pov/twelvedisciples/video_classroom1.php#.UssgddJDuSo</a:t>
            </a:r>
            <a:endParaRPr lang="en-US" dirty="0" smtClean="0"/>
          </a:p>
          <a:p>
            <a:r>
              <a:rPr lang="en-US" dirty="0" smtClean="0">
                <a:hlinkClick r:id="rId3"/>
              </a:rPr>
              <a:t>http://www.pbs.org/pov/twelvedisciples/video_classroom2.php#.UtPpxdJDuSo</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Cry, the Beloved Country</a:t>
            </a:r>
          </a:p>
        </p:txBody>
      </p:sp>
      <p:sp>
        <p:nvSpPr>
          <p:cNvPr id="11267" name="Rectangle 3"/>
          <p:cNvSpPr>
            <a:spLocks noGrp="1" noChangeArrowheads="1"/>
          </p:cNvSpPr>
          <p:nvPr>
            <p:ph idx="1"/>
          </p:nvPr>
        </p:nvSpPr>
        <p:spPr/>
        <p:txBody>
          <a:bodyPr/>
          <a:lstStyle/>
          <a:p>
            <a:r>
              <a:rPr lang="en-US" dirty="0"/>
              <a:t>Published in </a:t>
            </a:r>
            <a:r>
              <a:rPr lang="en-US" dirty="0" smtClean="0"/>
              <a:t>____________________</a:t>
            </a:r>
            <a:endParaRPr lang="en-US" dirty="0"/>
          </a:p>
          <a:p>
            <a:r>
              <a:rPr lang="en-US" dirty="0"/>
              <a:t>Novel was a huge success in Europe and U.S. but </a:t>
            </a:r>
            <a:r>
              <a:rPr lang="en-US" dirty="0" smtClean="0"/>
              <a:t>_________________________</a:t>
            </a:r>
            <a:endParaRPr lang="en-US" dirty="0"/>
          </a:p>
          <a:p>
            <a:r>
              <a:rPr lang="en-US" dirty="0"/>
              <a:t>The novel was translated into Zulu and a number of other languages and has sold well over 15 million copies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Paton’s Social Conscience</a:t>
            </a:r>
          </a:p>
        </p:txBody>
      </p:sp>
      <p:sp>
        <p:nvSpPr>
          <p:cNvPr id="12291" name="Rectangle 3"/>
          <p:cNvSpPr>
            <a:spLocks noGrp="1" noChangeArrowheads="1"/>
          </p:cNvSpPr>
          <p:nvPr>
            <p:ph idx="1"/>
          </p:nvPr>
        </p:nvSpPr>
        <p:spPr/>
        <p:txBody>
          <a:bodyPr/>
          <a:lstStyle/>
          <a:p>
            <a:r>
              <a:rPr lang="en-US" dirty="0"/>
              <a:t>Paton is considered </a:t>
            </a:r>
            <a:r>
              <a:rPr lang="en-US" dirty="0" smtClean="0"/>
              <a:t>_______________ and </a:t>
            </a:r>
            <a:r>
              <a:rPr lang="en-US" dirty="0"/>
              <a:t>used his novels, short stories and essays as </a:t>
            </a:r>
            <a:r>
              <a:rPr lang="en-US" dirty="0" smtClean="0"/>
              <a:t>_________________________ __________________________________.  </a:t>
            </a:r>
            <a:endParaRPr lang="en-US" dirty="0"/>
          </a:p>
          <a:p>
            <a:r>
              <a:rPr lang="en-US" dirty="0"/>
              <a:t>Strove to </a:t>
            </a:r>
            <a:r>
              <a:rPr lang="en-US" dirty="0" smtClean="0"/>
              <a:t>________________________, </a:t>
            </a:r>
            <a:r>
              <a:rPr lang="en-US" dirty="0"/>
              <a:t>particularly with regard to the treatment of native South Africans and the </a:t>
            </a:r>
            <a:r>
              <a:rPr lang="en-US" dirty="0" smtClean="0"/>
              <a:t>_______ __________________________________</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Literary Techniques</a:t>
            </a:r>
          </a:p>
        </p:txBody>
      </p:sp>
      <p:sp>
        <p:nvSpPr>
          <p:cNvPr id="14339" name="Rectangle 3"/>
          <p:cNvSpPr>
            <a:spLocks noGrp="1" noChangeArrowheads="1"/>
          </p:cNvSpPr>
          <p:nvPr>
            <p:ph idx="1"/>
          </p:nvPr>
        </p:nvSpPr>
        <p:spPr/>
        <p:txBody>
          <a:bodyPr/>
          <a:lstStyle/>
          <a:p>
            <a:r>
              <a:rPr lang="en-US" sz="2800" dirty="0" smtClean="0"/>
              <a:t>___________________________________ - a </a:t>
            </a:r>
            <a:r>
              <a:rPr lang="en-US" sz="2800" dirty="0"/>
              <a:t>passage that is not part of the narrative and does not involve the main characters. Usually used to make a thematic point, or to describe a scene that is apart from the action.  </a:t>
            </a:r>
          </a:p>
          <a:p>
            <a:r>
              <a:rPr lang="en-US" sz="2800" dirty="0" smtClean="0"/>
              <a:t>__________---</a:t>
            </a:r>
            <a:r>
              <a:rPr lang="en-US" sz="2800" dirty="0"/>
              <a:t>Paton’s </a:t>
            </a:r>
            <a:r>
              <a:rPr lang="en-US" sz="2800" dirty="0" smtClean="0"/>
              <a:t>________________, </a:t>
            </a:r>
            <a:r>
              <a:rPr lang="en-US" sz="2800" dirty="0"/>
              <a:t>rather than quotation marks, serves to quicken the pace of the dialogue and to emphasize words, rather than the speaker.  Speaker is rarely identified, requiring the reader to pay careful attention.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Literary Techniques, Continued</a:t>
            </a:r>
          </a:p>
        </p:txBody>
      </p:sp>
      <p:sp>
        <p:nvSpPr>
          <p:cNvPr id="15363" name="Rectangle 3"/>
          <p:cNvSpPr>
            <a:spLocks noGrp="1" noChangeArrowheads="1"/>
          </p:cNvSpPr>
          <p:nvPr>
            <p:ph idx="1"/>
          </p:nvPr>
        </p:nvSpPr>
        <p:spPr/>
        <p:txBody>
          <a:bodyPr/>
          <a:lstStyle/>
          <a:p>
            <a:pPr>
              <a:lnSpc>
                <a:spcPct val="90000"/>
              </a:lnSpc>
            </a:pPr>
            <a:r>
              <a:rPr lang="en-US" dirty="0" smtClean="0"/>
              <a:t>_____________ </a:t>
            </a:r>
            <a:r>
              <a:rPr lang="en-US" dirty="0"/>
              <a:t>of phrases, paragraphs and description</a:t>
            </a:r>
          </a:p>
          <a:p>
            <a:pPr>
              <a:lnSpc>
                <a:spcPct val="90000"/>
              </a:lnSpc>
            </a:pPr>
            <a:r>
              <a:rPr lang="en-US" dirty="0" smtClean="0"/>
              <a:t>______________---</a:t>
            </a:r>
            <a:r>
              <a:rPr lang="en-US" dirty="0"/>
              <a:t>use of </a:t>
            </a:r>
            <a:r>
              <a:rPr lang="en-US" dirty="0" err="1"/>
              <a:t>Afrikaan</a:t>
            </a:r>
            <a:r>
              <a:rPr lang="en-US" dirty="0"/>
              <a:t> words, such as </a:t>
            </a:r>
            <a:r>
              <a:rPr lang="en-US" i="1" dirty="0" err="1"/>
              <a:t>veld</a:t>
            </a:r>
            <a:r>
              <a:rPr lang="en-US" i="1" dirty="0"/>
              <a:t>, kraal, </a:t>
            </a:r>
            <a:r>
              <a:rPr lang="en-US" i="1" dirty="0" err="1"/>
              <a:t>inkosana</a:t>
            </a:r>
            <a:r>
              <a:rPr lang="en-US" i="1" dirty="0"/>
              <a:t> </a:t>
            </a:r>
            <a:r>
              <a:rPr lang="en-US" dirty="0"/>
              <a:t>and </a:t>
            </a:r>
            <a:r>
              <a:rPr lang="en-US" i="1" dirty="0" err="1"/>
              <a:t>umfumdisi</a:t>
            </a:r>
            <a:r>
              <a:rPr lang="en-US" i="1" dirty="0"/>
              <a:t>.  </a:t>
            </a:r>
            <a:r>
              <a:rPr lang="en-US" dirty="0"/>
              <a:t>Note: the word </a:t>
            </a:r>
            <a:r>
              <a:rPr lang="en-US" dirty="0" smtClean="0"/>
              <a:t>_______ is </a:t>
            </a:r>
            <a:r>
              <a:rPr lang="en-US" dirty="0"/>
              <a:t>used exclusively to refer to black descendants of tribal Africans and not to the whites who had lived in South Africa for generations. </a:t>
            </a:r>
          </a:p>
          <a:p>
            <a:pPr>
              <a:lnSpc>
                <a:spcPct val="90000"/>
              </a:lnSpc>
            </a:pPr>
            <a:endParaRPr lang="en-US" i="1" dirty="0"/>
          </a:p>
          <a:p>
            <a:pPr>
              <a:lnSpc>
                <a:spcPct val="90000"/>
              </a:lnSpc>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4000"/>
              <a:t>Genre:  The Social Realism Novel</a:t>
            </a:r>
          </a:p>
        </p:txBody>
      </p:sp>
      <p:sp>
        <p:nvSpPr>
          <p:cNvPr id="16387" name="Rectangle 3"/>
          <p:cNvSpPr>
            <a:spLocks noGrp="1" noChangeArrowheads="1"/>
          </p:cNvSpPr>
          <p:nvPr>
            <p:ph idx="1"/>
          </p:nvPr>
        </p:nvSpPr>
        <p:spPr/>
        <p:txBody>
          <a:bodyPr/>
          <a:lstStyle/>
          <a:p>
            <a:pPr>
              <a:lnSpc>
                <a:spcPct val="90000"/>
              </a:lnSpc>
            </a:pPr>
            <a:r>
              <a:rPr lang="en-US" sz="2800" dirty="0"/>
              <a:t>Movement began the second half of the 19</a:t>
            </a:r>
            <a:r>
              <a:rPr lang="en-US" sz="2800" baseline="30000" dirty="0"/>
              <a:t>th</a:t>
            </a:r>
            <a:r>
              <a:rPr lang="en-US" sz="2800" dirty="0"/>
              <a:t> century as artists and writers rebelled against Romanticism’s </a:t>
            </a:r>
            <a:r>
              <a:rPr lang="en-US" sz="2800" dirty="0" smtClean="0"/>
              <a:t>_________________________.  </a:t>
            </a:r>
            <a:endParaRPr lang="en-US" sz="2800" dirty="0"/>
          </a:p>
          <a:p>
            <a:pPr>
              <a:lnSpc>
                <a:spcPct val="90000"/>
              </a:lnSpc>
            </a:pPr>
            <a:r>
              <a:rPr lang="en-US" sz="2800" dirty="0"/>
              <a:t>Focused on the harsh realities of </a:t>
            </a:r>
            <a:r>
              <a:rPr lang="en-US" sz="2800" dirty="0" smtClean="0"/>
              <a:t>___________ _______________________________________ _______________________________________.</a:t>
            </a:r>
            <a:endParaRPr lang="en-US" sz="2800" dirty="0"/>
          </a:p>
          <a:p>
            <a:pPr>
              <a:lnSpc>
                <a:spcPct val="90000"/>
              </a:lnSpc>
            </a:pPr>
            <a:r>
              <a:rPr lang="en-US" sz="2800" dirty="0"/>
              <a:t>The goal of art for the Realist is to achieve </a:t>
            </a:r>
            <a:r>
              <a:rPr lang="en-US" sz="2800" dirty="0" smtClean="0"/>
              <a:t>verisimilitude — ________________________ ____________________________________—giving </a:t>
            </a:r>
            <a:r>
              <a:rPr lang="en-US" sz="2800" dirty="0"/>
              <a:t>a “slice of life” with photographic accuracy.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4000"/>
              <a:t>Classic traits of the Social Realism work</a:t>
            </a:r>
          </a:p>
        </p:txBody>
      </p:sp>
      <p:sp>
        <p:nvSpPr>
          <p:cNvPr id="17411" name="Rectangle 3"/>
          <p:cNvSpPr>
            <a:spLocks noGrp="1" noChangeArrowheads="1"/>
          </p:cNvSpPr>
          <p:nvPr>
            <p:ph idx="1"/>
          </p:nvPr>
        </p:nvSpPr>
        <p:spPr/>
        <p:txBody>
          <a:bodyPr/>
          <a:lstStyle/>
          <a:p>
            <a:pPr>
              <a:lnSpc>
                <a:spcPct val="90000"/>
              </a:lnSpc>
            </a:pPr>
            <a:r>
              <a:rPr lang="en-US" sz="2800" dirty="0"/>
              <a:t>Vivid, unflinching, and usually unsentimental descriptions of </a:t>
            </a:r>
            <a:r>
              <a:rPr lang="en-US" sz="2800" dirty="0" smtClean="0"/>
              <a:t>__________________________ _______________________________________.</a:t>
            </a:r>
            <a:endParaRPr lang="en-US" sz="2800" dirty="0"/>
          </a:p>
          <a:p>
            <a:pPr>
              <a:lnSpc>
                <a:spcPct val="90000"/>
              </a:lnSpc>
            </a:pPr>
            <a:r>
              <a:rPr lang="en-US" sz="2800" dirty="0"/>
              <a:t>A plot that centers on </a:t>
            </a:r>
            <a:r>
              <a:rPr lang="en-US" sz="2800" dirty="0" smtClean="0"/>
              <a:t>_____________________ ____________________. Common </a:t>
            </a:r>
            <a:r>
              <a:rPr lang="en-US" sz="2800" dirty="0"/>
              <a:t>themes are racial injustice, the oppression of the poor, the degradation of the land, the problems caused by urban </a:t>
            </a:r>
            <a:r>
              <a:rPr lang="en-US" sz="2800" dirty="0" smtClean="0"/>
              <a:t>migration.</a:t>
            </a:r>
            <a:endParaRPr lang="en-US" sz="2800" dirty="0"/>
          </a:p>
          <a:p>
            <a:pPr>
              <a:lnSpc>
                <a:spcPct val="90000"/>
              </a:lnSpc>
            </a:pPr>
            <a:r>
              <a:rPr lang="en-US" sz="2800" dirty="0" smtClean="0"/>
              <a:t>______________________________________ _______________ that </a:t>
            </a:r>
            <a:r>
              <a:rPr lang="en-US" sz="2800" dirty="0"/>
              <a:t>represent different facets of society.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History of South Africa</a:t>
            </a:r>
          </a:p>
        </p:txBody>
      </p:sp>
      <p:sp>
        <p:nvSpPr>
          <p:cNvPr id="18435" name="Rectangle 3"/>
          <p:cNvSpPr>
            <a:spLocks noGrp="1" noChangeArrowheads="1"/>
          </p:cNvSpPr>
          <p:nvPr>
            <p:ph idx="1"/>
          </p:nvPr>
        </p:nvSpPr>
        <p:spPr/>
        <p:txBody>
          <a:bodyPr/>
          <a:lstStyle/>
          <a:p>
            <a:pPr>
              <a:lnSpc>
                <a:spcPct val="80000"/>
              </a:lnSpc>
            </a:pPr>
            <a:r>
              <a:rPr lang="en-US" sz="2800" dirty="0" smtClean="0"/>
              <a:t>________ </a:t>
            </a:r>
            <a:r>
              <a:rPr lang="en-US" sz="2800" dirty="0"/>
              <a:t>arrived in 1652 and established </a:t>
            </a:r>
            <a:r>
              <a:rPr lang="en-US" sz="2800" dirty="0" err="1"/>
              <a:t>Capetown</a:t>
            </a:r>
            <a:r>
              <a:rPr lang="en-US" sz="2800" dirty="0"/>
              <a:t>.  Within 5 years </a:t>
            </a:r>
            <a:r>
              <a:rPr lang="en-US" sz="2800" dirty="0" smtClean="0"/>
              <a:t>_______________ _____________________________________.</a:t>
            </a:r>
            <a:endParaRPr lang="en-US" sz="2800" dirty="0"/>
          </a:p>
          <a:p>
            <a:pPr>
              <a:lnSpc>
                <a:spcPct val="80000"/>
              </a:lnSpc>
            </a:pPr>
            <a:r>
              <a:rPr lang="en-US" sz="2800" dirty="0"/>
              <a:t>Over the next 100 years, Dutch, German, and French Huguenot immigrants settled South Africa, </a:t>
            </a:r>
            <a:r>
              <a:rPr lang="en-US" sz="2800" dirty="0" smtClean="0"/>
              <a:t>________________________________.  </a:t>
            </a:r>
            <a:r>
              <a:rPr lang="en-US" sz="2800" dirty="0"/>
              <a:t>These settlers were known as </a:t>
            </a:r>
            <a:r>
              <a:rPr lang="en-US" sz="2800" i="1" dirty="0" smtClean="0"/>
              <a:t>__________</a:t>
            </a:r>
            <a:r>
              <a:rPr lang="en-US" sz="2800" dirty="0" smtClean="0"/>
              <a:t>, </a:t>
            </a:r>
            <a:r>
              <a:rPr lang="en-US" sz="2800" dirty="0"/>
              <a:t>or </a:t>
            </a:r>
            <a:r>
              <a:rPr lang="en-US" sz="2800" i="1" dirty="0" smtClean="0"/>
              <a:t>_______,</a:t>
            </a:r>
            <a:r>
              <a:rPr lang="en-US" sz="2800" dirty="0" smtClean="0"/>
              <a:t> </a:t>
            </a:r>
            <a:r>
              <a:rPr lang="en-US" sz="2800" dirty="0"/>
              <a:t>who developed a common language know as </a:t>
            </a:r>
            <a:r>
              <a:rPr lang="en-US" sz="2800" i="1" dirty="0" smtClean="0"/>
              <a:t>_________</a:t>
            </a:r>
            <a:r>
              <a:rPr lang="en-US" sz="2800" dirty="0" smtClean="0"/>
              <a:t>.  </a:t>
            </a:r>
            <a:endParaRPr lang="en-US" sz="2800" dirty="0"/>
          </a:p>
          <a:p>
            <a:pPr>
              <a:lnSpc>
                <a:spcPct val="80000"/>
              </a:lnSpc>
            </a:pPr>
            <a:r>
              <a:rPr lang="en-US" sz="2800" dirty="0"/>
              <a:t>In 1795 Britain wrested control of </a:t>
            </a:r>
            <a:r>
              <a:rPr lang="en-US" sz="2800" dirty="0" err="1"/>
              <a:t>Capetown</a:t>
            </a:r>
            <a:r>
              <a:rPr lang="en-US" sz="2800" dirty="0"/>
              <a:t> from the Dutch, which led to a century of sporadic fighting over control of the region.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320</TotalTime>
  <Words>872</Words>
  <Application>Microsoft Office PowerPoint</Application>
  <PresentationFormat>On-screen Show (4:3)</PresentationFormat>
  <Paragraphs>87</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Cry, the Beloved Country</vt:lpstr>
      <vt:lpstr>Author’s Background</vt:lpstr>
      <vt:lpstr>Cry, the Beloved Country</vt:lpstr>
      <vt:lpstr>Paton’s Social Conscience</vt:lpstr>
      <vt:lpstr>Literary Techniques</vt:lpstr>
      <vt:lpstr>Literary Techniques, Continued</vt:lpstr>
      <vt:lpstr>Genre:  The Social Realism Novel</vt:lpstr>
      <vt:lpstr>Classic traits of the Social Realism work</vt:lpstr>
      <vt:lpstr>History of South Africa</vt:lpstr>
      <vt:lpstr>SA History, Continued</vt:lpstr>
      <vt:lpstr>And More Boer History </vt:lpstr>
      <vt:lpstr> Apartheid—”____________”</vt:lpstr>
      <vt:lpstr>Apartheid in the ‘50s and ‘60s</vt:lpstr>
      <vt:lpstr>End of Apartheid</vt:lpstr>
      <vt:lpstr>Setting</vt:lpstr>
      <vt:lpstr>Setting: Johannesburg</vt:lpstr>
      <vt:lpstr>Slide 17</vt:lpstr>
      <vt:lpstr>Novel Structure</vt:lpstr>
      <vt:lpstr>Character Allusions</vt:lpstr>
      <vt:lpstr>South Africa's Acclaim</vt:lpstr>
      <vt:lpstr>Video Clips</vt:lpstr>
    </vt:vector>
  </TitlesOfParts>
  <Company>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Cry, the Beloved Country</dc:title>
  <dc:creator>ASD</dc:creator>
  <cp:lastModifiedBy>Tech Support</cp:lastModifiedBy>
  <cp:revision>10</cp:revision>
  <dcterms:created xsi:type="dcterms:W3CDTF">2009-12-02T15:31:19Z</dcterms:created>
  <dcterms:modified xsi:type="dcterms:W3CDTF">2014-01-21T14:30:30Z</dcterms:modified>
</cp:coreProperties>
</file>